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8c2e0f96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38c2e0f96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8c2e0f96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38c2e0f96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408375" y="805650"/>
            <a:ext cx="5017500" cy="25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AVATAR LAB</a:t>
            </a:r>
            <a:r>
              <a:rPr lang="en-GB"/>
              <a:t>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GENERATING REALISTIC AVATARS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~Praneetha(G-359)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50625" y="175725"/>
            <a:ext cx="6709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PROJECT OVERVIEW &amp; BUSINESS PROBLEM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388500" y="1307850"/>
            <a:ext cx="4381500" cy="33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900">
                <a:latin typeface="Arial"/>
                <a:ea typeface="Arial"/>
                <a:cs typeface="Arial"/>
                <a:sym typeface="Arial"/>
              </a:rPr>
              <a:t>What Will the Application Do?</a:t>
            </a:r>
            <a:br>
              <a:rPr b="1" lang="en-GB" sz="1900">
                <a:latin typeface="Arial"/>
                <a:ea typeface="Arial"/>
                <a:cs typeface="Arial"/>
                <a:sym typeface="Arial"/>
              </a:rPr>
            </a:br>
            <a:r>
              <a:rPr lang="en-GB" sz="19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✅ Convert text into expressive speech (Small-E)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 ✅ Generate realistic lip-synced facial animations (DiffTalk)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 ✅ Support real-time voice cloning for different speakers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 ✅ Enable AI-driven avatars for videos, assistants, education &amp; gaming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 txBox="1"/>
          <p:nvPr>
            <p:ph idx="2" type="body"/>
          </p:nvPr>
        </p:nvSpPr>
        <p:spPr>
          <a:xfrm>
            <a:off x="4943126" y="1904500"/>
            <a:ext cx="3869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Business Problem Addressed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🔹 AI avatars lack realistic speech &amp; lip-syncing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🔹 Traditional models sound robotic and unnatural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🔹 Misalignment between speech and facial expressions reduces immersion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idx="4294967295" type="subTitle"/>
          </p:nvPr>
        </p:nvSpPr>
        <p:spPr>
          <a:xfrm>
            <a:off x="9753825" y="1440525"/>
            <a:ext cx="1060500" cy="3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42" name="Google Shape;242;p19"/>
          <p:cNvSpPr txBox="1"/>
          <p:nvPr>
            <p:ph type="title"/>
          </p:nvPr>
        </p:nvSpPr>
        <p:spPr>
          <a:xfrm>
            <a:off x="247000" y="168125"/>
            <a:ext cx="67518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600"/>
              <a:t>Tech Stack &amp; Data Sources</a:t>
            </a:r>
            <a:endParaRPr b="1" sz="3600"/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4092250" y="1113750"/>
            <a:ext cx="39966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📌 </a:t>
            </a: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Data Preprocessing</a:t>
            </a:r>
            <a:br>
              <a:rPr b="1" lang="en-GB" sz="1200">
                <a:latin typeface="Arial"/>
                <a:ea typeface="Arial"/>
                <a:cs typeface="Arial"/>
                <a:sym typeface="Arial"/>
              </a:rPr>
            </a:br>
            <a:r>
              <a:rPr lang="en-GB" sz="1200">
                <a:latin typeface="Arial"/>
                <a:ea typeface="Arial"/>
                <a:cs typeface="Arial"/>
                <a:sym typeface="Arial"/>
              </a:rPr>
              <a:t> 🔹 Text Tokenization → Using </a:t>
            </a: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Byte-Pair Encoding (BPE)</a:t>
            </a:r>
            <a:br>
              <a:rPr b="1" lang="en-GB" sz="1200">
                <a:latin typeface="Arial"/>
                <a:ea typeface="Arial"/>
                <a:cs typeface="Arial"/>
                <a:sym typeface="Arial"/>
              </a:rPr>
            </a:br>
            <a:r>
              <a:rPr lang="en-GB" sz="1200">
                <a:latin typeface="Arial"/>
                <a:ea typeface="Arial"/>
                <a:cs typeface="Arial"/>
                <a:sym typeface="Arial"/>
              </a:rPr>
              <a:t> 🔹 Speech Feature Extraction → Convert to </a:t>
            </a: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Mel Spectrograms</a:t>
            </a:r>
            <a:br>
              <a:rPr b="1" lang="en-GB" sz="1200">
                <a:latin typeface="Arial"/>
                <a:ea typeface="Arial"/>
                <a:cs typeface="Arial"/>
                <a:sym typeface="Arial"/>
              </a:rPr>
            </a:br>
            <a:r>
              <a:rPr lang="en-GB" sz="1200">
                <a:latin typeface="Arial"/>
                <a:ea typeface="Arial"/>
                <a:cs typeface="Arial"/>
                <a:sym typeface="Arial"/>
              </a:rPr>
              <a:t> 🔹 Lip-Sync Alignment → Extract </a:t>
            </a: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facial keypoints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for motion mapping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descr="offset_comp_442889_edtied2.jpg" id="244" name="Google Shape;244;p19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45" name="Google Shape;245;p19"/>
          <p:cNvSpPr txBox="1"/>
          <p:nvPr/>
        </p:nvSpPr>
        <p:spPr>
          <a:xfrm>
            <a:off x="438050" y="1282400"/>
            <a:ext cx="28980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📌 </a:t>
            </a:r>
            <a:r>
              <a:rPr b="1" lang="en-GB" sz="1000">
                <a:solidFill>
                  <a:schemeClr val="lt1"/>
                </a:solidFill>
              </a:rPr>
              <a:t>Tech Stack</a:t>
            </a:r>
            <a:br>
              <a:rPr b="1" lang="en-GB" sz="1000">
                <a:solidFill>
                  <a:schemeClr val="lt1"/>
                </a:solidFill>
              </a:rPr>
            </a:br>
            <a:r>
              <a:rPr lang="en-GB" sz="1000">
                <a:solidFill>
                  <a:schemeClr val="lt1"/>
                </a:solidFill>
              </a:rPr>
              <a:t> 🛠 </a:t>
            </a:r>
            <a:r>
              <a:rPr b="1" lang="en-GB" sz="1000">
                <a:solidFill>
                  <a:schemeClr val="lt1"/>
                </a:solidFill>
              </a:rPr>
              <a:t>Core AI &amp; Speech Models:</a:t>
            </a:r>
            <a:br>
              <a:rPr b="1" lang="en-GB" sz="1000">
                <a:solidFill>
                  <a:schemeClr val="lt1"/>
                </a:solidFill>
              </a:rPr>
            </a:br>
            <a:r>
              <a:rPr lang="en-GB" sz="1000">
                <a:solidFill>
                  <a:schemeClr val="lt1"/>
                </a:solidFill>
              </a:rPr>
              <a:t> ✔ </a:t>
            </a:r>
            <a:r>
              <a:rPr b="1" lang="en-GB" sz="1000">
                <a:solidFill>
                  <a:schemeClr val="lt1"/>
                </a:solidFill>
              </a:rPr>
              <a:t>PyTorch</a:t>
            </a:r>
            <a:r>
              <a:rPr lang="en-GB" sz="1000">
                <a:solidFill>
                  <a:schemeClr val="lt1"/>
                </a:solidFill>
              </a:rPr>
              <a:t> – AI Model Training</a:t>
            </a:r>
            <a:br>
              <a:rPr lang="en-GB" sz="1000">
                <a:solidFill>
                  <a:schemeClr val="lt1"/>
                </a:solidFill>
              </a:rPr>
            </a:br>
            <a:r>
              <a:rPr lang="en-GB" sz="1000">
                <a:solidFill>
                  <a:schemeClr val="lt1"/>
                </a:solidFill>
              </a:rPr>
              <a:t> ✔ </a:t>
            </a:r>
            <a:r>
              <a:rPr b="1" lang="en-GB" sz="1000">
                <a:solidFill>
                  <a:schemeClr val="lt1"/>
                </a:solidFill>
              </a:rPr>
              <a:t>Diffusers</a:t>
            </a:r>
            <a:r>
              <a:rPr lang="en-GB" sz="1000">
                <a:solidFill>
                  <a:schemeClr val="lt1"/>
                </a:solidFill>
              </a:rPr>
              <a:t> – Diffusion models for facial animation</a:t>
            </a:r>
            <a:br>
              <a:rPr lang="en-GB" sz="1000">
                <a:solidFill>
                  <a:schemeClr val="lt1"/>
                </a:solidFill>
              </a:rPr>
            </a:br>
            <a:r>
              <a:rPr lang="en-GB" sz="1000">
                <a:solidFill>
                  <a:schemeClr val="lt1"/>
                </a:solidFill>
              </a:rPr>
              <a:t> ✔ </a:t>
            </a:r>
            <a:r>
              <a:rPr b="1" lang="en-GB" sz="1000">
                <a:solidFill>
                  <a:schemeClr val="lt1"/>
                </a:solidFill>
              </a:rPr>
              <a:t>MERN</a:t>
            </a:r>
            <a:r>
              <a:rPr lang="en-GB" sz="1000">
                <a:solidFill>
                  <a:schemeClr val="lt1"/>
                </a:solidFill>
              </a:rPr>
              <a:t>– Front-end and Back-end interface.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487600" y="2897825"/>
            <a:ext cx="38154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📌 </a:t>
            </a:r>
            <a:r>
              <a:rPr b="1" lang="en-GB" sz="1000">
                <a:solidFill>
                  <a:schemeClr val="lt1"/>
                </a:solidFill>
              </a:rPr>
              <a:t>Datasets Used</a:t>
            </a:r>
            <a:br>
              <a:rPr b="1" lang="en-GB" sz="1000">
                <a:solidFill>
                  <a:schemeClr val="lt1"/>
                </a:solidFill>
              </a:rPr>
            </a:br>
            <a:r>
              <a:rPr lang="en-GB" sz="1000">
                <a:solidFill>
                  <a:schemeClr val="lt1"/>
                </a:solidFill>
              </a:rPr>
              <a:t> 📂 </a:t>
            </a:r>
            <a:r>
              <a:rPr b="1" lang="en-GB" sz="1000">
                <a:solidFill>
                  <a:schemeClr val="lt1"/>
                </a:solidFill>
              </a:rPr>
              <a:t>For Speech Synthesis (Small-E):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>
                <a:solidFill>
                  <a:schemeClr val="lt1"/>
                </a:solidFill>
              </a:rPr>
              <a:t>LibriTTS, VCTK, Mozilla CommonVoice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📂 </a:t>
            </a:r>
            <a:r>
              <a:rPr b="1" lang="en-GB" sz="1000">
                <a:solidFill>
                  <a:schemeClr val="lt1"/>
                </a:solidFill>
              </a:rPr>
              <a:t>For Facial Animation (DiffTalk):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>
                <a:solidFill>
                  <a:schemeClr val="lt1"/>
                </a:solidFill>
              </a:rPr>
              <a:t>VoxCeleb2, LRS3, GRID Corpus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0" y="1419625"/>
            <a:ext cx="3609300" cy="27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📌 </a:t>
            </a: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Architecture Diagram (Workflow)</a:t>
            </a:r>
            <a:br>
              <a:rPr b="1" lang="en-GB" sz="1200">
                <a:latin typeface="Arial"/>
                <a:ea typeface="Arial"/>
                <a:cs typeface="Arial"/>
                <a:sym typeface="Arial"/>
              </a:rPr>
            </a:br>
            <a:r>
              <a:rPr lang="en-GB" sz="1200">
                <a:latin typeface="Arial"/>
                <a:ea typeface="Arial"/>
                <a:cs typeface="Arial"/>
                <a:sym typeface="Arial"/>
              </a:rPr>
              <a:t> 1️⃣ </a:t>
            </a: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User Input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→ Text or Speech</a:t>
            </a:r>
            <a:br>
              <a:rPr lang="en-GB" sz="1200">
                <a:latin typeface="Arial"/>
                <a:ea typeface="Arial"/>
                <a:cs typeface="Arial"/>
                <a:sym typeface="Arial"/>
              </a:rPr>
            </a:br>
            <a:r>
              <a:rPr lang="en-GB" sz="1200">
                <a:latin typeface="Arial"/>
                <a:ea typeface="Arial"/>
                <a:cs typeface="Arial"/>
                <a:sym typeface="Arial"/>
              </a:rPr>
              <a:t> 2️⃣ </a:t>
            </a: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Text Processing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→ Tokenization &amp; Embedding</a:t>
            </a:r>
            <a:br>
              <a:rPr lang="en-GB" sz="1200">
                <a:latin typeface="Arial"/>
                <a:ea typeface="Arial"/>
                <a:cs typeface="Arial"/>
                <a:sym typeface="Arial"/>
              </a:rPr>
            </a:br>
            <a:r>
              <a:rPr lang="en-GB" sz="1200">
                <a:latin typeface="Arial"/>
                <a:ea typeface="Arial"/>
                <a:cs typeface="Arial"/>
                <a:sym typeface="Arial"/>
              </a:rPr>
              <a:t> 3️⃣ </a:t>
            </a: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Speech Synthesis (Small-E)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→ Generates realistic voice</a:t>
            </a:r>
            <a:br>
              <a:rPr lang="en-GB" sz="1200">
                <a:latin typeface="Arial"/>
                <a:ea typeface="Arial"/>
                <a:cs typeface="Arial"/>
                <a:sym typeface="Arial"/>
              </a:rPr>
            </a:br>
            <a:r>
              <a:rPr lang="en-GB" sz="1200">
                <a:latin typeface="Arial"/>
                <a:ea typeface="Arial"/>
                <a:cs typeface="Arial"/>
                <a:sym typeface="Arial"/>
              </a:rPr>
              <a:t> 4️⃣ </a:t>
            </a: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Facial Animation (DiffTalk)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→ Creates synchronized avatar motion</a:t>
            </a:r>
            <a:br>
              <a:rPr lang="en-GB" sz="1200">
                <a:latin typeface="Arial"/>
                <a:ea typeface="Arial"/>
                <a:cs typeface="Arial"/>
                <a:sym typeface="Arial"/>
              </a:rPr>
            </a:br>
            <a:r>
              <a:rPr lang="en-GB" sz="1200">
                <a:latin typeface="Arial"/>
                <a:ea typeface="Arial"/>
                <a:cs typeface="Arial"/>
                <a:sym typeface="Arial"/>
              </a:rPr>
              <a:t> 5️⃣ </a:t>
            </a: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Output Generation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→ AI avatar speaks &amp; moves realistically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2" name="Google Shape;252;p20"/>
          <p:cNvSpPr txBox="1"/>
          <p:nvPr/>
        </p:nvSpPr>
        <p:spPr>
          <a:xfrm>
            <a:off x="586700" y="96900"/>
            <a:ext cx="73338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Architecture Diagram </a:t>
            </a:r>
            <a:endParaRPr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3" name="Google Shape;253;p20" title="Archite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275" y="1028400"/>
            <a:ext cx="5665075" cy="35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/>
        </p:nvSpPr>
        <p:spPr>
          <a:xfrm>
            <a:off x="1746225" y="1857200"/>
            <a:ext cx="4499400" cy="20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  <a:endParaRPr sz="6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